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  <p:sldMasterId id="2147483678" r:id="rId2"/>
    <p:sldMasterId id="2147483680" r:id="rId3"/>
  </p:sldMasterIdLst>
  <p:notesMasterIdLst>
    <p:notesMasterId r:id="rId14"/>
  </p:notesMasterIdLst>
  <p:handoutMasterIdLst>
    <p:handoutMasterId r:id="rId15"/>
  </p:handoutMasterIdLst>
  <p:sldIdLst>
    <p:sldId id="308" r:id="rId4"/>
    <p:sldId id="332" r:id="rId5"/>
    <p:sldId id="327" r:id="rId6"/>
    <p:sldId id="334" r:id="rId7"/>
    <p:sldId id="316" r:id="rId8"/>
    <p:sldId id="337" r:id="rId9"/>
    <p:sldId id="330" r:id="rId10"/>
    <p:sldId id="338" r:id="rId11"/>
    <p:sldId id="339" r:id="rId12"/>
    <p:sldId id="326" r:id="rId13"/>
  </p:sldIdLst>
  <p:sldSz cx="9144000" cy="6858000" type="screen4x3"/>
  <p:notesSz cx="6797675" cy="992663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CC33"/>
    <a:srgbClr val="FF0000"/>
    <a:srgbClr val="008000"/>
    <a:srgbClr val="E3C17D"/>
    <a:srgbClr val="DBBA79"/>
    <a:srgbClr val="CCAD70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6907" autoAdjust="0"/>
  </p:normalViewPr>
  <p:slideViewPr>
    <p:cSldViewPr snapToGrid="0" snapToObjects="1">
      <p:cViewPr varScale="1">
        <p:scale>
          <a:sx n="71" d="100"/>
          <a:sy n="71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7C9783FE-EFAE-4A5D-8471-E3D4CECD4F4C}" type="datetimeFigureOut">
              <a:rPr lang="de-DE" altLang="fr-FR"/>
              <a:pPr>
                <a:defRPr/>
              </a:pPr>
              <a:t>02.06.2016</a:t>
            </a:fld>
            <a:endParaRPr lang="de-DE" altLang="fr-FR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576AEEE5-3713-446F-AEE8-DAD8E57CEA47}" type="slidenum">
              <a:rPr lang="de-DE" altLang="fr-FR"/>
              <a:pPr>
                <a:defRPr/>
              </a:pPr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40311493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C8720179-01BD-4FF8-A85E-B152FD9BE13C}" type="datetimeFigureOut">
              <a:rPr lang="de-DE" altLang="fr-FR"/>
              <a:pPr>
                <a:defRPr/>
              </a:pPr>
              <a:t>02.06.2016</a:t>
            </a:fld>
            <a:endParaRPr lang="de-DE" altLang="fr-FR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13288"/>
            <a:ext cx="54356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008B8547-E02D-4FF3-8322-8DB0791E65A4}" type="slidenum">
              <a:rPr lang="de-DE" altLang="fr-FR"/>
              <a:pPr>
                <a:defRPr/>
              </a:pPr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4046845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225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43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726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378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12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74514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17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598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732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3144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9892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8722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12078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790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62738" y="274638"/>
            <a:ext cx="2024062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85788" y="274638"/>
            <a:ext cx="592455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588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3088" y="274638"/>
            <a:ext cx="68437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21287995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3088" y="274638"/>
            <a:ext cx="68437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1517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5312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8495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881562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8478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64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90494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496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3977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857980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123671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7883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91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43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96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85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10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0717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9160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62213" y="6402388"/>
            <a:ext cx="1350962" cy="114300"/>
          </a:xfrm>
          <a:prstGeom prst="rect">
            <a:avLst/>
          </a:prstGeom>
          <a:solidFill>
            <a:srgbClr val="0029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2395538" y="6345238"/>
            <a:ext cx="4233862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FCBA Institut technologique  </a:t>
            </a:r>
            <a:r>
              <a:rPr lang="fr-FR" altLang="fr-FR" sz="80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Forêt   Cellulose   Bois – construction   Ameublement</a:t>
            </a:r>
            <a:endParaRPr lang="fr-FR" altLang="fr-FR" sz="1100" baseline="30000" smtClean="0">
              <a:solidFill>
                <a:srgbClr val="00295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48196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53784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4325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Imag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025" y="415925"/>
            <a:ext cx="8445500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7"/>
          <p:cNvCxnSpPr/>
          <p:nvPr/>
        </p:nvCxnSpPr>
        <p:spPr>
          <a:xfrm>
            <a:off x="2878138" y="5218113"/>
            <a:ext cx="1252537" cy="0"/>
          </a:xfrm>
          <a:prstGeom prst="line">
            <a:avLst/>
          </a:prstGeom>
          <a:ln w="76200" cmpd="sng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98613" indent="-227013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019675" y="6405563"/>
            <a:ext cx="1350963" cy="114300"/>
          </a:xfrm>
          <a:prstGeom prst="rect">
            <a:avLst/>
          </a:prstGeom>
          <a:solidFill>
            <a:srgbClr val="0029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78152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83740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94281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Imag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1038" y="6188075"/>
            <a:ext cx="63341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4957763" y="6348413"/>
            <a:ext cx="4233862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FCBA Institut technologique  </a:t>
            </a:r>
            <a:r>
              <a:rPr lang="fr-FR" altLang="fr-FR" sz="80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Forêt   Cellulose   Bois – construction   Ameublement</a:t>
            </a:r>
            <a:endParaRPr lang="fr-FR" altLang="fr-FR" sz="1100" baseline="30000" smtClean="0">
              <a:solidFill>
                <a:srgbClr val="00295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Image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1168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Image 7" descr="03.eps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863" y="6188075"/>
            <a:ext cx="641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1455738" y="6384925"/>
            <a:ext cx="197008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fr-FR" altLang="fr-FR" sz="700" b="1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0</a:t>
            </a:r>
            <a:fld id="{FE0D1B7C-9C03-4886-9674-9795A5AE458C}" type="slidenum">
              <a:rPr lang="fr-FR" altLang="fr-FR" sz="700" b="1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‹N°›</a:t>
            </a:fld>
            <a:r>
              <a:rPr lang="fr-FR" altLang="fr-FR" sz="700" b="1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l  </a:t>
            </a:r>
            <a:r>
              <a:rPr lang="fr-FR" altLang="fr-FR" sz="700" dirty="0" err="1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June</a:t>
            </a: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 2016 I </a:t>
            </a:r>
            <a:r>
              <a:rPr lang="en-US" altLang="fr-FR" sz="5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© FCBA</a:t>
            </a:r>
          </a:p>
        </p:txBody>
      </p:sp>
      <p:sp>
        <p:nvSpPr>
          <p:cNvPr id="2059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85788" y="1700213"/>
            <a:ext cx="8101012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 smtClean="0"/>
              <a:t>Textmasterformate durch Klicken bearbeiten</a:t>
            </a:r>
          </a:p>
          <a:p>
            <a:pPr lvl="1"/>
            <a:r>
              <a:rPr lang="de-DE" altLang="fr-FR" smtClean="0"/>
              <a:t>Zweite Ebene</a:t>
            </a:r>
          </a:p>
          <a:p>
            <a:pPr lvl="2"/>
            <a:r>
              <a:rPr lang="de-DE" altLang="fr-FR" smtClean="0"/>
              <a:t>Dritte Ebene</a:t>
            </a:r>
          </a:p>
          <a:p>
            <a:pPr lvl="3"/>
            <a:r>
              <a:rPr lang="de-DE" altLang="fr-FR" smtClean="0"/>
              <a:t>Vierte Ebene</a:t>
            </a:r>
          </a:p>
          <a:p>
            <a:pPr lvl="4"/>
            <a:r>
              <a:rPr lang="de-DE" altLang="fr-FR" smtClean="0"/>
              <a:t>Fünfte Ebene</a:t>
            </a:r>
          </a:p>
        </p:txBody>
      </p:sp>
      <p:sp>
        <p:nvSpPr>
          <p:cNvPr id="2060" name="Titelplatzhalter 1"/>
          <p:cNvSpPr>
            <a:spLocks noGrp="1"/>
          </p:cNvSpPr>
          <p:nvPr>
            <p:ph type="title"/>
          </p:nvPr>
        </p:nvSpPr>
        <p:spPr bwMode="auto">
          <a:xfrm>
            <a:off x="1843088" y="274638"/>
            <a:ext cx="68437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timing>
    <p:tnLst>
      <p:par>
        <p:cTn id="1" dur="indefinite" restart="never" nodeType="tmRoot"/>
      </p:par>
    </p:tnLst>
  </p:timing>
  <p:txStyles>
    <p:titleStyle>
      <a:lvl1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00038" indent="-300038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50875" indent="-2508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>
          <a:solidFill>
            <a:schemeClr val="tx1"/>
          </a:solidFill>
          <a:latin typeface="+mn-lt"/>
          <a:ea typeface="+mn-ea"/>
        </a:defRPr>
      </a:lvl2pPr>
      <a:lvl3pPr marL="1001713" indent="-2000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  <a:ea typeface="+mn-ea"/>
        </a:defRPr>
      </a:lvl3pPr>
      <a:lvl4pPr marL="1403350" indent="-201613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803400" indent="-2000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  <a:ea typeface="+mn-ea"/>
        </a:defRPr>
      </a:lvl5pPr>
      <a:lvl6pPr marL="22606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6pPr>
      <a:lvl7pPr marL="27178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7pPr>
      <a:lvl8pPr marL="31750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8pPr>
      <a:lvl9pPr marL="36322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guillaume.legrand@fcba.fr" TargetMode="External"/><Relationship Id="rId2" Type="http://schemas.openxmlformats.org/officeDocument/2006/relationships/hyperlink" Target="mailto:morgan.vuillermoz@fcba.fr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71600" y="2058988"/>
            <a:ext cx="6561667" cy="23828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z="3200" b="1" dirty="0"/>
              <a:t>Basic hardwood strength </a:t>
            </a:r>
            <a:r>
              <a:rPr lang="en-US" altLang="fr-FR" sz="3200" b="1" dirty="0" smtClean="0"/>
              <a:t>data</a:t>
            </a:r>
            <a:br>
              <a:rPr lang="en-US" altLang="fr-FR" sz="3200" b="1" dirty="0" smtClean="0"/>
            </a:br>
            <a:r>
              <a:rPr lang="en-US" altLang="fr-FR" sz="3200" b="1" dirty="0" smtClean="0"/>
              <a:t>and </a:t>
            </a:r>
            <a:r>
              <a:rPr lang="en-US" altLang="fr-FR" sz="3200" b="1" dirty="0"/>
              <a:t>grading </a:t>
            </a:r>
            <a:r>
              <a:rPr lang="en-US" altLang="fr-FR" sz="3200" b="1" dirty="0" smtClean="0"/>
              <a:t>tools (</a:t>
            </a:r>
            <a:r>
              <a:rPr lang="en-US" altLang="fr-FR" sz="3200" b="1" dirty="0"/>
              <a:t>WP2</a:t>
            </a:r>
            <a:r>
              <a:rPr lang="en-US" altLang="fr-FR" sz="3200" b="1" dirty="0" smtClean="0"/>
              <a:t>)</a:t>
            </a:r>
            <a:r>
              <a:rPr lang="en-US" altLang="fr-FR" sz="3200" b="1" dirty="0"/>
              <a:t/>
            </a:r>
            <a:br>
              <a:rPr lang="en-US" altLang="fr-FR" sz="3200" b="1" dirty="0"/>
            </a:br>
            <a:r>
              <a:rPr lang="en-US" altLang="fr-FR" sz="1200" b="1" dirty="0" smtClean="0"/>
              <a:t>   </a:t>
            </a:r>
            <a:r>
              <a:rPr lang="en-US" altLang="fr-FR" sz="3200" b="1" dirty="0" smtClean="0"/>
              <a:t/>
            </a:r>
            <a:br>
              <a:rPr lang="en-US" altLang="fr-FR" sz="3200" b="1" dirty="0" smtClean="0"/>
            </a:br>
            <a:r>
              <a:rPr lang="en-US" altLang="fr-FR" sz="3200" dirty="0" smtClean="0"/>
              <a:t>Analysis of collected data</a:t>
            </a:r>
            <a:endParaRPr lang="fr-FR" altLang="fr-FR" sz="32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755900" y="4321175"/>
            <a:ext cx="594995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GB" altLang="fr-FR" sz="2400" dirty="0" smtClean="0"/>
              <a:t>Didier </a:t>
            </a:r>
            <a:r>
              <a:rPr lang="en-GB" altLang="fr-FR" sz="2400" dirty="0" err="1" smtClean="0"/>
              <a:t>Reuling</a:t>
            </a:r>
            <a:r>
              <a:rPr lang="en-GB" altLang="fr-FR" sz="2400" dirty="0" smtClean="0"/>
              <a:t>, Guillaume Legrand </a:t>
            </a:r>
          </a:p>
          <a:p>
            <a:pPr algn="l" eaLnBrk="1" hangingPunct="1">
              <a:lnSpc>
                <a:spcPct val="90000"/>
              </a:lnSpc>
            </a:pPr>
            <a:r>
              <a:rPr lang="en-GB" altLang="fr-FR" sz="2400" dirty="0" smtClean="0"/>
              <a:t>FCBA</a:t>
            </a:r>
          </a:p>
          <a:p>
            <a:pPr algn="l" eaLnBrk="1" hangingPunct="1">
              <a:lnSpc>
                <a:spcPct val="90000"/>
              </a:lnSpc>
            </a:pPr>
            <a:endParaRPr lang="en-GB" altLang="fr-FR" sz="1400" dirty="0" smtClean="0"/>
          </a:p>
          <a:p>
            <a:pPr algn="l" eaLnBrk="1" hangingPunct="1">
              <a:lnSpc>
                <a:spcPct val="90000"/>
              </a:lnSpc>
            </a:pPr>
            <a:r>
              <a:rPr lang="en-GB" altLang="fr-FR" sz="2400" dirty="0" smtClean="0"/>
              <a:t>EU Hardwood meeting June 2016</a:t>
            </a:r>
            <a:endParaRPr lang="fr-FR" alt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3"/>
          <p:cNvSpPr>
            <a:spLocks noGrp="1"/>
          </p:cNvSpPr>
          <p:nvPr>
            <p:ph type="ctrTitle"/>
          </p:nvPr>
        </p:nvSpPr>
        <p:spPr>
          <a:xfrm>
            <a:off x="685800" y="1790700"/>
            <a:ext cx="7772400" cy="2222500"/>
          </a:xfrm>
        </p:spPr>
        <p:txBody>
          <a:bodyPr/>
          <a:lstStyle/>
          <a:p>
            <a:r>
              <a:rPr lang="en-US" altLang="fr-FR" sz="3600" dirty="0" smtClean="0"/>
              <a:t>Still ready to work on </a:t>
            </a:r>
            <a:r>
              <a:rPr lang="en-US" altLang="fr-FR" sz="3600" smtClean="0"/>
              <a:t>new </a:t>
            </a:r>
            <a:r>
              <a:rPr lang="en-US" altLang="fr-FR" sz="3600" smtClean="0"/>
              <a:t>data</a:t>
            </a:r>
            <a:endParaRPr lang="fr-FR" altLang="fr-FR" sz="3600" dirty="0" smtClean="0">
              <a:solidFill>
                <a:srgbClr val="00B050"/>
              </a:solidFill>
            </a:endParaRPr>
          </a:p>
        </p:txBody>
      </p:sp>
      <p:sp>
        <p:nvSpPr>
          <p:cNvPr id="11267" name="Sous-titre 4"/>
          <p:cNvSpPr>
            <a:spLocks noGrp="1"/>
          </p:cNvSpPr>
          <p:nvPr>
            <p:ph type="subTitle" idx="1"/>
          </p:nvPr>
        </p:nvSpPr>
        <p:spPr>
          <a:xfrm>
            <a:off x="1371600" y="4241800"/>
            <a:ext cx="6400800" cy="1397000"/>
          </a:xfrm>
        </p:spPr>
        <p:txBody>
          <a:bodyPr/>
          <a:lstStyle/>
          <a:p>
            <a:r>
              <a:rPr lang="en-US" altLang="fr-FR" sz="2400" dirty="0" smtClean="0"/>
              <a:t>Didier </a:t>
            </a:r>
            <a:r>
              <a:rPr lang="en-US" altLang="fr-FR" sz="2400" dirty="0" err="1" smtClean="0"/>
              <a:t>Reuling</a:t>
            </a:r>
            <a:r>
              <a:rPr lang="en-US" altLang="fr-FR" sz="2400" dirty="0" smtClean="0"/>
              <a:t> (</a:t>
            </a:r>
            <a:r>
              <a:rPr lang="en-US" altLang="fr-FR" sz="2400" dirty="0" smtClean="0">
                <a:hlinkClick r:id="rId2"/>
              </a:rPr>
              <a:t>morgan.vuillermoz@fcba.fr</a:t>
            </a:r>
            <a:r>
              <a:rPr lang="en-US" altLang="fr-FR" sz="2400" dirty="0" smtClean="0"/>
              <a:t>) Guillaume Legrand (</a:t>
            </a:r>
            <a:r>
              <a:rPr lang="en-US" altLang="fr-FR" sz="2400" dirty="0" smtClean="0">
                <a:hlinkClick r:id="rId3"/>
              </a:rPr>
              <a:t>guillaume.legrand@fcba.fr</a:t>
            </a:r>
            <a:r>
              <a:rPr lang="en-US" altLang="fr-FR" sz="2400" dirty="0" smtClean="0"/>
              <a:t>)</a:t>
            </a:r>
            <a:endParaRPr lang="fr-FR" alt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 smtClean="0"/>
              <a:t>Collected data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2800" dirty="0" smtClean="0"/>
              <a:t>Principle</a:t>
            </a:r>
            <a:endParaRPr lang="fr-FR" altLang="en-US" sz="24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472" y="1417638"/>
            <a:ext cx="3416593" cy="4596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Results</a:t>
            </a:r>
            <a:endParaRPr lang="fr-FR" altLang="en-US" sz="2400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0" y="1259132"/>
            <a:ext cx="6646333" cy="5020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Abstract</a:t>
            </a:r>
            <a:endParaRPr lang="fr-FR" altLang="en-US" sz="2400" dirty="0" smtClean="0"/>
          </a:p>
        </p:txBody>
      </p:sp>
      <p:sp>
        <p:nvSpPr>
          <p:cNvPr id="10" name="Titre 1"/>
          <p:cNvSpPr txBox="1">
            <a:spLocks/>
          </p:cNvSpPr>
          <p:nvPr/>
        </p:nvSpPr>
        <p:spPr bwMode="auto">
          <a:xfrm>
            <a:off x="1022234" y="1529309"/>
            <a:ext cx="7772400" cy="1010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457200"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914400"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1371600"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1828800" algn="ctr" defTabSz="400050" rtl="0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800" kern="0" dirty="0">
                <a:latin typeface="+mn-lt"/>
              </a:rPr>
              <a:t>93 % of the data are </a:t>
            </a:r>
            <a:r>
              <a:rPr lang="fr-FR" sz="1800" kern="0" dirty="0" err="1">
                <a:latin typeface="+mn-lt"/>
              </a:rPr>
              <a:t>bending</a:t>
            </a:r>
            <a:r>
              <a:rPr lang="fr-FR" sz="1800" kern="0" dirty="0">
                <a:latin typeface="+mn-lt"/>
              </a:rPr>
              <a:t> </a:t>
            </a:r>
            <a:r>
              <a:rPr lang="fr-FR" sz="1800" kern="0" dirty="0" smtClean="0">
                <a:latin typeface="+mn-lt"/>
              </a:rPr>
              <a:t>test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800" kern="0" dirty="0" smtClean="0">
                <a:latin typeface="+mn-lt"/>
              </a:rPr>
              <a:t>95 % of the data are </a:t>
            </a:r>
            <a:r>
              <a:rPr lang="fr-FR" sz="1800" kern="0" dirty="0" err="1" smtClean="0">
                <a:latin typeface="+mn-lt"/>
              </a:rPr>
              <a:t>dedicated</a:t>
            </a:r>
            <a:r>
              <a:rPr lang="fr-FR" sz="1800" kern="0" dirty="0" smtClean="0">
                <a:latin typeface="+mn-lt"/>
              </a:rPr>
              <a:t> to the French </a:t>
            </a:r>
            <a:r>
              <a:rPr lang="fr-FR" sz="1800" kern="0" dirty="0" err="1" smtClean="0">
                <a:latin typeface="+mn-lt"/>
              </a:rPr>
              <a:t>resource</a:t>
            </a:r>
            <a:endParaRPr lang="fr-FR" sz="1800" kern="0" dirty="0" smtClean="0">
              <a:latin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1800" kern="0" dirty="0" smtClean="0">
                <a:latin typeface="+mn-lt"/>
              </a:rPr>
              <a:t>92 % of the data are </a:t>
            </a:r>
            <a:r>
              <a:rPr lang="fr-FR" sz="1800" kern="0" dirty="0" err="1" smtClean="0">
                <a:latin typeface="+mn-lt"/>
              </a:rPr>
              <a:t>coming</a:t>
            </a:r>
            <a:r>
              <a:rPr lang="fr-FR" sz="1800" kern="0" dirty="0" smtClean="0">
                <a:latin typeface="+mn-lt"/>
              </a:rPr>
              <a:t> </a:t>
            </a:r>
            <a:r>
              <a:rPr lang="fr-FR" sz="1800" kern="0" dirty="0" err="1" smtClean="0">
                <a:latin typeface="+mn-lt"/>
              </a:rPr>
              <a:t>from</a:t>
            </a:r>
            <a:r>
              <a:rPr lang="fr-FR" sz="1800" kern="0" dirty="0" smtClean="0">
                <a:latin typeface="+mn-lt"/>
              </a:rPr>
              <a:t> FCBA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370180"/>
              </p:ext>
            </p:extLst>
          </p:nvPr>
        </p:nvGraphicFramePr>
        <p:xfrm>
          <a:off x="1843667" y="2576350"/>
          <a:ext cx="5945666" cy="1710628"/>
        </p:xfrm>
        <a:graphic>
          <a:graphicData uri="http://schemas.openxmlformats.org/drawingml/2006/table">
            <a:tbl>
              <a:tblPr/>
              <a:tblGrid>
                <a:gridCol w="1771600"/>
                <a:gridCol w="1439333"/>
                <a:gridCol w="1418576"/>
                <a:gridCol w="1316157"/>
              </a:tblGrid>
              <a:tr h="30573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Origin</a:t>
                      </a:r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of </a:t>
                      </a:r>
                      <a:r>
                        <a:rPr lang="fr-FR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specie</a:t>
                      </a:r>
                      <a:endParaRPr lang="fr-F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Bending</a:t>
                      </a:r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test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Tensile</a:t>
                      </a:r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test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573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Austria</a:t>
                      </a:r>
                      <a:endParaRPr lang="fr-F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573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Czech</a:t>
                      </a:r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Republic</a:t>
                      </a:r>
                      <a:endParaRPr lang="fr-F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r>
                        <a:rPr lang="fr-F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  <a:endParaRPr lang="fr-F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573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95%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5737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93%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265938"/>
              </p:ext>
            </p:extLst>
          </p:nvPr>
        </p:nvGraphicFramePr>
        <p:xfrm>
          <a:off x="1843667" y="4436532"/>
          <a:ext cx="5945666" cy="1766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0066"/>
                <a:gridCol w="1430867"/>
                <a:gridCol w="1430867"/>
                <a:gridCol w="1303866"/>
              </a:tblGrid>
              <a:tr h="3533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Institute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 err="1">
                          <a:effectLst/>
                        </a:rPr>
                        <a:t>Bending</a:t>
                      </a:r>
                      <a:r>
                        <a:rPr lang="fr-FR" sz="1600" u="none" strike="noStrike" dirty="0">
                          <a:effectLst/>
                        </a:rPr>
                        <a:t> test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 err="1">
                          <a:effectLst/>
                        </a:rPr>
                        <a:t>Tensile</a:t>
                      </a:r>
                      <a:r>
                        <a:rPr lang="fr-FR" sz="1600" u="none" strike="noStrike" dirty="0">
                          <a:effectLst/>
                        </a:rPr>
                        <a:t> test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Total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FCBA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89%</a:t>
                      </a:r>
                      <a:endParaRPr lang="fr-FR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3%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92%</a:t>
                      </a:r>
                      <a:endParaRPr lang="fr-FR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HFA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4%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>
                          <a:effectLst/>
                        </a:rPr>
                        <a:t>0%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4%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MPA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0%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4%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4%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Total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93%</a:t>
                      </a:r>
                      <a:endParaRPr lang="fr-FR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7%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u="none" strike="noStrike" dirty="0">
                          <a:effectLst/>
                        </a:rPr>
                        <a:t>100%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74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768" y="2302933"/>
            <a:ext cx="4387539" cy="2925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Analysis</a:t>
            </a:r>
            <a:endParaRPr lang="fr-F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443" y="2074331"/>
            <a:ext cx="6462088" cy="325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Analysis</a:t>
            </a:r>
            <a:endParaRPr lang="fr-FR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55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7454" y="1786466"/>
            <a:ext cx="8101012" cy="872067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Some troubles with data collection:</a:t>
            </a:r>
          </a:p>
          <a:p>
            <a:pPr lvl="1">
              <a:defRPr/>
            </a:pPr>
            <a:r>
              <a:rPr lang="fr-FR" sz="1800" dirty="0"/>
              <a:t>Total model of HFA </a:t>
            </a:r>
            <a:r>
              <a:rPr lang="fr-FR" sz="1800" dirty="0" err="1" smtClean="0"/>
              <a:t>don’t</a:t>
            </a:r>
            <a:r>
              <a:rPr lang="fr-FR" sz="1800" dirty="0" smtClean="0"/>
              <a:t> </a:t>
            </a:r>
            <a:r>
              <a:rPr lang="fr-FR" sz="1800" dirty="0"/>
              <a:t>fit </a:t>
            </a:r>
            <a:r>
              <a:rPr lang="fr-FR" sz="1800" dirty="0" err="1"/>
              <a:t>with</a:t>
            </a:r>
            <a:r>
              <a:rPr lang="fr-FR" sz="1800" dirty="0"/>
              <a:t> the </a:t>
            </a:r>
            <a:r>
              <a:rPr lang="fr-FR" sz="1800" dirty="0" err="1"/>
              <a:t>three</a:t>
            </a:r>
            <a:r>
              <a:rPr lang="fr-FR" sz="1800" dirty="0"/>
              <a:t> </a:t>
            </a:r>
            <a:r>
              <a:rPr lang="fr-FR" sz="1800" dirty="0" err="1"/>
              <a:t>sub</a:t>
            </a:r>
            <a:r>
              <a:rPr lang="fr-FR" sz="1800" dirty="0"/>
              <a:t> </a:t>
            </a:r>
            <a:r>
              <a:rPr lang="fr-FR" sz="1800" dirty="0" err="1"/>
              <a:t>samples</a:t>
            </a:r>
            <a:r>
              <a:rPr lang="fr-FR" sz="1800" dirty="0"/>
              <a:t> </a:t>
            </a:r>
            <a:r>
              <a:rPr lang="fr-FR" sz="1800" dirty="0" smtClean="0"/>
              <a:t>distributions</a:t>
            </a:r>
            <a:endParaRPr lang="fr-FR" sz="1800" dirty="0"/>
          </a:p>
          <a:p>
            <a:pPr lvl="1">
              <a:defRPr/>
            </a:pPr>
            <a:endParaRPr lang="en-US" sz="1700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Analysis</a:t>
            </a:r>
            <a:endParaRPr lang="fr-FR" altLang="en-US" sz="2400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519" y="2970611"/>
            <a:ext cx="5659055" cy="285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7454" y="1786466"/>
            <a:ext cx="8101012" cy="872067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Some troubles with data collection:</a:t>
            </a:r>
          </a:p>
          <a:p>
            <a:pPr lvl="1">
              <a:defRPr/>
            </a:pPr>
            <a:r>
              <a:rPr lang="en-US" sz="1800" dirty="0"/>
              <a:t>Values of </a:t>
            </a:r>
            <a:r>
              <a:rPr lang="en-US" sz="1800" dirty="0" err="1"/>
              <a:t>ft</a:t>
            </a:r>
            <a:r>
              <a:rPr lang="en-US" sz="1800" dirty="0"/>
              <a:t> </a:t>
            </a:r>
            <a:r>
              <a:rPr lang="en-US" sz="1800" dirty="0" smtClean="0"/>
              <a:t>for oak sent by MPA very high</a:t>
            </a:r>
            <a:endParaRPr lang="en-US" sz="1800" dirty="0"/>
          </a:p>
          <a:p>
            <a:pPr lvl="1">
              <a:defRPr/>
            </a:pPr>
            <a:endParaRPr lang="en-US" sz="1700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Analysis</a:t>
            </a:r>
            <a:endParaRPr lang="fr-FR" altLang="en-US" sz="2400" dirty="0" smtClean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011" y="2760132"/>
            <a:ext cx="5691206" cy="287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235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7454" y="1786466"/>
            <a:ext cx="8101012" cy="3225801"/>
          </a:xfrm>
        </p:spPr>
        <p:txBody>
          <a:bodyPr/>
          <a:lstStyle/>
          <a:p>
            <a:pPr marL="0" indent="0">
              <a:buNone/>
            </a:pPr>
            <a:r>
              <a:rPr lang="fr-FR" sz="2000" b="1" dirty="0" err="1" smtClean="0"/>
              <a:t>Proposal</a:t>
            </a:r>
            <a:r>
              <a:rPr lang="fr-FR" sz="2000" b="1" dirty="0" smtClean="0"/>
              <a:t> </a:t>
            </a:r>
            <a:r>
              <a:rPr lang="fr-FR" sz="2000" b="1" dirty="0"/>
              <a:t>for </a:t>
            </a:r>
            <a:r>
              <a:rPr lang="fr-FR" sz="2000" b="1" dirty="0" err="1"/>
              <a:t>following</a:t>
            </a:r>
            <a:r>
              <a:rPr lang="fr-FR" sz="2000" b="1" dirty="0"/>
              <a:t> </a:t>
            </a:r>
            <a:r>
              <a:rPr lang="fr-FR" sz="2000" b="1" dirty="0" err="1"/>
              <a:t>work</a:t>
            </a:r>
            <a:r>
              <a:rPr lang="fr-FR" sz="2000" b="1" dirty="0"/>
              <a:t> in </a:t>
            </a:r>
            <a:r>
              <a:rPr lang="fr-FR" sz="2000" b="1" dirty="0" smtClean="0"/>
              <a:t>WP2:</a:t>
            </a:r>
          </a:p>
          <a:p>
            <a:pPr marL="0" indent="0">
              <a:buNone/>
            </a:pPr>
            <a:endParaRPr lang="fr-FR" sz="2000" b="1" dirty="0" smtClean="0"/>
          </a:p>
          <a:p>
            <a:pPr marL="300038" lvl="1" indent="-300038">
              <a:buFont typeface="Arial" charset="0"/>
              <a:buChar char="•"/>
            </a:pPr>
            <a:r>
              <a:rPr lang="fr-FR" sz="2000" dirty="0"/>
              <a:t>Correct and </a:t>
            </a:r>
            <a:r>
              <a:rPr lang="fr-FR" sz="2000" dirty="0" err="1"/>
              <a:t>add</a:t>
            </a:r>
            <a:r>
              <a:rPr lang="fr-FR" sz="2000" dirty="0"/>
              <a:t> </a:t>
            </a:r>
            <a:r>
              <a:rPr lang="fr-FR" sz="2000" dirty="0" err="1"/>
              <a:t>missing</a:t>
            </a:r>
            <a:r>
              <a:rPr lang="fr-FR" sz="2000" dirty="0"/>
              <a:t> </a:t>
            </a:r>
            <a:r>
              <a:rPr lang="fr-FR" sz="2000" dirty="0" smtClean="0"/>
              <a:t>values in the </a:t>
            </a:r>
            <a:r>
              <a:rPr lang="fr-FR" sz="2000" dirty="0" err="1" smtClean="0"/>
              <a:t>actual</a:t>
            </a:r>
            <a:r>
              <a:rPr lang="fr-FR" sz="2000" dirty="0" smtClean="0"/>
              <a:t> </a:t>
            </a:r>
            <a:r>
              <a:rPr lang="fr-FR" sz="2000" dirty="0"/>
              <a:t>data </a:t>
            </a:r>
            <a:r>
              <a:rPr lang="fr-FR" sz="2000" dirty="0" smtClean="0"/>
              <a:t>collection</a:t>
            </a:r>
            <a:endParaRPr lang="fr-FR" sz="2000" dirty="0"/>
          </a:p>
          <a:p>
            <a:r>
              <a:rPr lang="fr-FR" sz="2000" dirty="0" err="1" smtClean="0"/>
              <a:t>Add</a:t>
            </a:r>
            <a:r>
              <a:rPr lang="fr-FR" sz="2000" dirty="0" smtClean="0"/>
              <a:t> </a:t>
            </a:r>
            <a:r>
              <a:rPr lang="fr-FR" sz="2000" dirty="0" err="1"/>
              <a:t>some</a:t>
            </a:r>
            <a:r>
              <a:rPr lang="fr-FR" sz="2000" dirty="0"/>
              <a:t> new values </a:t>
            </a:r>
            <a:r>
              <a:rPr lang="fr-FR" sz="2000" dirty="0" err="1"/>
              <a:t>coming</a:t>
            </a:r>
            <a:r>
              <a:rPr lang="fr-FR" sz="2000" dirty="0"/>
              <a:t> </a:t>
            </a:r>
            <a:r>
              <a:rPr lang="fr-FR" sz="2000" dirty="0" err="1"/>
              <a:t>from</a:t>
            </a:r>
            <a:r>
              <a:rPr lang="fr-FR" sz="2000" dirty="0"/>
              <a:t> </a:t>
            </a:r>
            <a:r>
              <a:rPr lang="fr-FR" sz="2000" dirty="0" err="1"/>
              <a:t>other</a:t>
            </a:r>
            <a:r>
              <a:rPr lang="fr-FR" sz="2000" dirty="0"/>
              <a:t> </a:t>
            </a:r>
            <a:r>
              <a:rPr lang="fr-FR" sz="2000" dirty="0" err="1"/>
              <a:t>European</a:t>
            </a:r>
            <a:r>
              <a:rPr lang="fr-FR" sz="2000" dirty="0"/>
              <a:t> </a:t>
            </a:r>
            <a:r>
              <a:rPr lang="fr-FR" sz="2000" dirty="0" smtClean="0"/>
              <a:t>countries (</a:t>
            </a:r>
            <a:r>
              <a:rPr lang="fr-FR" sz="2000" dirty="0" err="1" smtClean="0"/>
              <a:t>Switzerland</a:t>
            </a:r>
            <a:r>
              <a:rPr lang="fr-FR" sz="2000" dirty="0" smtClean="0"/>
              <a:t>, </a:t>
            </a:r>
            <a:r>
              <a:rPr lang="fr-FR" sz="2000" dirty="0" err="1" smtClean="0"/>
              <a:t>Italy</a:t>
            </a:r>
            <a:r>
              <a:rPr lang="fr-FR" sz="2000" dirty="0"/>
              <a:t>, Spain, </a:t>
            </a:r>
            <a:r>
              <a:rPr lang="fr-FR" sz="2000" dirty="0" smtClean="0"/>
              <a:t>…) not </a:t>
            </a:r>
            <a:r>
              <a:rPr lang="fr-FR" sz="2000" dirty="0" err="1" smtClean="0"/>
              <a:t>contacted</a:t>
            </a:r>
            <a:r>
              <a:rPr lang="fr-FR" sz="2000" dirty="0" smtClean="0"/>
              <a:t> </a:t>
            </a:r>
            <a:r>
              <a:rPr lang="fr-FR" sz="2000" dirty="0" err="1" smtClean="0"/>
              <a:t>yet</a:t>
            </a:r>
            <a:endParaRPr lang="fr-FR" sz="2000" dirty="0" smtClean="0"/>
          </a:p>
          <a:p>
            <a:r>
              <a:rPr lang="fr-FR" sz="2000" dirty="0" err="1"/>
              <a:t>Add</a:t>
            </a:r>
            <a:r>
              <a:rPr lang="fr-FR" sz="2000" dirty="0"/>
              <a:t> </a:t>
            </a:r>
            <a:r>
              <a:rPr lang="fr-FR" sz="2000" dirty="0" err="1"/>
              <a:t>some</a:t>
            </a:r>
            <a:r>
              <a:rPr lang="fr-FR" sz="2000" dirty="0"/>
              <a:t> new values </a:t>
            </a:r>
            <a:r>
              <a:rPr lang="fr-FR" sz="2000" dirty="0" err="1"/>
              <a:t>coming</a:t>
            </a:r>
            <a:r>
              <a:rPr lang="fr-FR" sz="2000" dirty="0"/>
              <a:t> </a:t>
            </a:r>
            <a:r>
              <a:rPr lang="fr-FR" sz="2000" dirty="0" err="1"/>
              <a:t>from</a:t>
            </a:r>
            <a:r>
              <a:rPr lang="fr-FR" sz="2000" dirty="0" smtClean="0"/>
              <a:t> tests on </a:t>
            </a:r>
            <a:r>
              <a:rPr lang="fr-FR" sz="2000" dirty="0" err="1" smtClean="0"/>
              <a:t>going</a:t>
            </a:r>
            <a:r>
              <a:rPr lang="fr-FR" sz="2000" dirty="0" smtClean="0"/>
              <a:t> at HFA and </a:t>
            </a:r>
            <a:r>
              <a:rPr lang="fr-FR" sz="2000" dirty="0" err="1" smtClean="0"/>
              <a:t>Univ</a:t>
            </a:r>
            <a:r>
              <a:rPr lang="fr-FR" sz="2000" dirty="0" smtClean="0"/>
              <a:t> </a:t>
            </a:r>
            <a:r>
              <a:rPr lang="fr-FR" sz="2000" dirty="0" err="1" smtClean="0"/>
              <a:t>Lbj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000" dirty="0" err="1" smtClean="0"/>
              <a:t>Comparison</a:t>
            </a:r>
            <a:r>
              <a:rPr lang="fr-FR" sz="2000" dirty="0" smtClean="0"/>
              <a:t> </a:t>
            </a:r>
            <a:r>
              <a:rPr lang="fr-FR" sz="2000" dirty="0"/>
              <a:t>of the </a:t>
            </a:r>
            <a:r>
              <a:rPr lang="fr-FR" sz="2000" dirty="0" err="1"/>
              <a:t>different</a:t>
            </a:r>
            <a:r>
              <a:rPr lang="fr-FR" sz="2000" dirty="0"/>
              <a:t> </a:t>
            </a:r>
            <a:r>
              <a:rPr lang="fr-FR" sz="2000" dirty="0" err="1"/>
              <a:t>hardwood</a:t>
            </a:r>
            <a:r>
              <a:rPr lang="fr-FR" sz="2000" dirty="0"/>
              <a:t> </a:t>
            </a:r>
            <a:r>
              <a:rPr lang="fr-FR" sz="2000" dirty="0" err="1"/>
              <a:t>visual</a:t>
            </a:r>
            <a:r>
              <a:rPr lang="fr-FR" sz="2000" dirty="0"/>
              <a:t> </a:t>
            </a:r>
            <a:r>
              <a:rPr lang="fr-FR" sz="2000" dirty="0" err="1"/>
              <a:t>grading</a:t>
            </a:r>
            <a:r>
              <a:rPr lang="fr-FR" sz="2000" dirty="0"/>
              <a:t> </a:t>
            </a:r>
            <a:r>
              <a:rPr lang="fr-FR" sz="2000" dirty="0" err="1"/>
              <a:t>rules</a:t>
            </a:r>
            <a:r>
              <a:rPr lang="fr-FR" sz="2000" dirty="0"/>
              <a:t> in </a:t>
            </a:r>
            <a:r>
              <a:rPr lang="fr-FR" sz="2000" dirty="0" err="1"/>
              <a:t>European</a:t>
            </a:r>
            <a:r>
              <a:rPr lang="fr-FR" sz="2000" dirty="0"/>
              <a:t> </a:t>
            </a:r>
            <a:r>
              <a:rPr lang="fr-FR" sz="2000" dirty="0" smtClean="0"/>
              <a:t>countries </a:t>
            </a:r>
            <a:r>
              <a:rPr lang="fr-FR" sz="2000" dirty="0" err="1" smtClean="0"/>
              <a:t>available</a:t>
            </a:r>
            <a:r>
              <a:rPr lang="fr-FR" sz="2000" dirty="0" smtClean="0"/>
              <a:t> </a:t>
            </a:r>
            <a:r>
              <a:rPr lang="fr-FR" sz="2000" dirty="0" err="1"/>
              <a:t>with</a:t>
            </a:r>
            <a:r>
              <a:rPr lang="fr-FR" sz="2000" dirty="0"/>
              <a:t> allocation of </a:t>
            </a:r>
            <a:r>
              <a:rPr lang="fr-FR" sz="2000" dirty="0" err="1"/>
              <a:t>mechanical</a:t>
            </a:r>
            <a:r>
              <a:rPr lang="fr-FR" sz="2000" dirty="0"/>
              <a:t> </a:t>
            </a:r>
            <a:r>
              <a:rPr lang="fr-FR" sz="2000" dirty="0" err="1"/>
              <a:t>properties</a:t>
            </a:r>
            <a:r>
              <a:rPr lang="fr-FR" sz="2000" dirty="0"/>
              <a:t> </a:t>
            </a:r>
            <a:r>
              <a:rPr lang="fr-FR" sz="2000" dirty="0" smtClean="0"/>
              <a:t>(HFA)</a:t>
            </a:r>
            <a:endParaRPr lang="fr-FR" sz="2000" dirty="0"/>
          </a:p>
          <a:p>
            <a:pPr lvl="1">
              <a:defRPr/>
            </a:pPr>
            <a:endParaRPr lang="en-US" sz="1800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503363" y="274638"/>
            <a:ext cx="7478712" cy="1143000"/>
          </a:xfrm>
        </p:spPr>
        <p:txBody>
          <a:bodyPr/>
          <a:lstStyle/>
          <a:p>
            <a:r>
              <a:rPr lang="en-US" altLang="en-US" sz="2400" dirty="0"/>
              <a:t>Collected data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 smtClean="0"/>
              <a:t>Analysis</a:t>
            </a:r>
            <a:endParaRPr lang="fr-FR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740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hème Office">
  <a:themeElements>
    <a:clrScheme name="2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Thème Offic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Conception personnalisé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nception personnalisée">
  <a:themeElements>
    <a:clrScheme name="2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253</Words>
  <Application>Microsoft Office PowerPoint</Application>
  <PresentationFormat>Affichage à l'écran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2_Thème Office</vt:lpstr>
      <vt:lpstr>1_Conception personnalisée</vt:lpstr>
      <vt:lpstr>2_Conception personnalisée</vt:lpstr>
      <vt:lpstr>Basic hardwood strength data and grading tools (WP2)     Analysis of collected data</vt:lpstr>
      <vt:lpstr>Collected data Principle</vt:lpstr>
      <vt:lpstr>Collected data Results</vt:lpstr>
      <vt:lpstr>Collected data Abstract</vt:lpstr>
      <vt:lpstr>Collected data Analysis</vt:lpstr>
      <vt:lpstr>Collected data Analysis</vt:lpstr>
      <vt:lpstr>Collected data Analysis</vt:lpstr>
      <vt:lpstr>Collected data Analysis</vt:lpstr>
      <vt:lpstr>Collected data Analysis</vt:lpstr>
      <vt:lpstr>Still ready to work on new data</vt:lpstr>
    </vt:vector>
  </TitlesOfParts>
  <Company>Ecolocal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Alicia Woynowski</dc:creator>
  <cp:lastModifiedBy>LEGRAND Guillaume</cp:lastModifiedBy>
  <cp:revision>329</cp:revision>
  <cp:lastPrinted>2016-05-30T05:59:03Z</cp:lastPrinted>
  <dcterms:created xsi:type="dcterms:W3CDTF">2010-09-05T22:21:16Z</dcterms:created>
  <dcterms:modified xsi:type="dcterms:W3CDTF">2016-06-02T09:16:45Z</dcterms:modified>
</cp:coreProperties>
</file>